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Lst>
  <p:sldSz cy="10058400" cx="7772400"/>
  <p:notesSz cx="6858000" cy="9144000"/>
  <p:embeddedFontLst>
    <p:embeddedFont>
      <p:font typeface="Halant"/>
      <p:regular r:id="rId20"/>
      <p:bold r:id="rId21"/>
    </p:embeddedFont>
    <p:embeddedFont>
      <p:font typeface="Inter SemiBold"/>
      <p:regular r:id="rId22"/>
      <p:bold r:id="rId23"/>
      <p:italic r:id="rId24"/>
      <p:boldItalic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608A7B0-0C81-4016-B915-3B39CFF95AA7}">
  <a:tblStyle styleId="{8608A7B0-0C81-4016-B915-3B39CFF95AA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A753BB9-D57A-42FD-A2F3-4C4F9933A831}"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SemiBold-regular.fntdata"/><Relationship Id="rId21" Type="http://schemas.openxmlformats.org/officeDocument/2006/relationships/font" Target="fonts/Halant-bold.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regular.fntdata"/><Relationship Id="rId25" Type="http://schemas.openxmlformats.org/officeDocument/2006/relationships/font" Target="fonts/InterSemiBold-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3.xml"/><Relationship Id="rId33" Type="http://schemas.openxmlformats.org/officeDocument/2006/relationships/font" Target="fonts/PlusJakartaSans-boldItalic.fntdata"/><Relationship Id="rId10" Type="http://schemas.openxmlformats.org/officeDocument/2006/relationships/slide" Target="slides/slide2.xml"/><Relationship Id="rId32" Type="http://schemas.openxmlformats.org/officeDocument/2006/relationships/font" Target="fonts/PlusJakartaSans-italic.fntdata"/><Relationship Id="rId13" Type="http://schemas.openxmlformats.org/officeDocument/2006/relationships/slide" Target="slides/slide5.xml"/><Relationship Id="rId35" Type="http://schemas.openxmlformats.org/officeDocument/2006/relationships/font" Target="fonts/PlusJakartaSansMedium-bold.fntdata"/><Relationship Id="rId12" Type="http://schemas.openxmlformats.org/officeDocument/2006/relationships/slide" Target="slides/slide4.xml"/><Relationship Id="rId34" Type="http://schemas.openxmlformats.org/officeDocument/2006/relationships/font" Target="fonts/PlusJakartaSansMedium-regular.fntdata"/><Relationship Id="rId15" Type="http://schemas.openxmlformats.org/officeDocument/2006/relationships/slide" Target="slides/slide7.xml"/><Relationship Id="rId37" Type="http://schemas.openxmlformats.org/officeDocument/2006/relationships/font" Target="fonts/PlusJakartaSansMedium-boldItalic.fntdata"/><Relationship Id="rId14" Type="http://schemas.openxmlformats.org/officeDocument/2006/relationships/slide" Target="slides/slide6.xml"/><Relationship Id="rId36" Type="http://schemas.openxmlformats.org/officeDocument/2006/relationships/font" Target="fonts/PlusJakartaSansMedium-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af15929ea_0_2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af15929ea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6af15929ea_0_4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36af15929ea_0_4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6af15929ea_0_5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6af15929ea_0_5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af15929e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af15929e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af15929ea_0_2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af15929ea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af15929ea_0_4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af15929ea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6af15929ea_0_4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6af15929ea_0_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6af15929ea_0_5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6af15929ea_0_5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6af15929ea_0_1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6af15929ea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6af15929ea_0_2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6af15929ea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6af15929ea_0_4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6af15929ea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hyperlink" Target="https://www.youtube.com/watch?v=qdK5uK7B0Lo" TargetMode="External"/><Relationship Id="rId4" Type="http://schemas.openxmlformats.org/officeDocument/2006/relationships/image" Target="../media/image1.png"/><Relationship Id="rId5"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youtu.be/qdK5uK7B0Lo?feature=shared" TargetMode="External"/><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hyperlink" Target="https://www.youtube.com/watch?v=qdK5uK7B0Lo" TargetMode="External"/><Relationship Id="rId4" Type="http://schemas.openxmlformats.org/officeDocument/2006/relationships/image" Target="../media/image1.png"/><Relationship Id="rId5"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5" name="Google Shape;145;p37"/>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146" name="Google Shape;146;p37"/>
          <p:cNvGraphicFramePr/>
          <p:nvPr/>
        </p:nvGraphicFramePr>
        <p:xfrm>
          <a:off x="728250" y="1998725"/>
          <a:ext cx="3000000" cy="3000000"/>
        </p:xfrm>
        <a:graphic>
          <a:graphicData uri="http://schemas.openxmlformats.org/drawingml/2006/table">
            <a:tbl>
              <a:tblPr>
                <a:noFill/>
                <a:tableStyleId>{8608A7B0-0C81-4016-B915-3B39CFF95AA7}</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7" name="Google Shape;147;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8" name="Google Shape;148;p37"/>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149" name="Google Shape;149;p37"/>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50" name="Google Shape;15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7" name="Shape 257"/>
        <p:cNvGrpSpPr/>
        <p:nvPr/>
      </p:nvGrpSpPr>
      <p:grpSpPr>
        <a:xfrm>
          <a:off x="0" y="0"/>
          <a:ext cx="0" cy="0"/>
          <a:chOff x="0" y="0"/>
          <a:chExt cx="0" cy="0"/>
        </a:xfrm>
      </p:grpSpPr>
      <p:sp>
        <p:nvSpPr>
          <p:cNvPr id="258" name="Google Shape;258;p4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59" name="Google Shape;259;p46"/>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Venezuela (Exemplar)</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60" name="Google Shape;260;p4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61" name="Google Shape;261;p46"/>
          <p:cNvGraphicFramePr/>
          <p:nvPr/>
        </p:nvGraphicFramePr>
        <p:xfrm>
          <a:off x="469041" y="1171435"/>
          <a:ext cx="3000000" cy="3000000"/>
        </p:xfrm>
        <a:graphic>
          <a:graphicData uri="http://schemas.openxmlformats.org/drawingml/2006/table">
            <a:tbl>
              <a:tblPr>
                <a:noFill/>
                <a:tableStyleId>{2A753BB9-D57A-42FD-A2F3-4C4F9933A831}</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Nicholas Casey, "Venezuela’s Descent into Dictatorship," </a:t>
                      </a:r>
                      <a:r>
                        <a:rPr i="1" lang="en" sz="1200">
                          <a:latin typeface="Halant"/>
                          <a:ea typeface="Halant"/>
                          <a:cs typeface="Halant"/>
                          <a:sym typeface="Halant"/>
                        </a:rPr>
                        <a:t>The New York Times</a:t>
                      </a:r>
                      <a:r>
                        <a:rPr lang="en" sz="1200">
                          <a:latin typeface="Halant"/>
                          <a:ea typeface="Halant"/>
                          <a:cs typeface="Halant"/>
                          <a:sym typeface="Halant"/>
                        </a:rPr>
                        <a:t>, April 1, 2017.</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Nicholas Casey is an International Correspondent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When Hugo Chávez took power in Venezuela nearly 20 years ago, the leftist populism he championed was supposed to save democracy. Instead, it has led to democracy’s implosion in the country, marked this past week by an attack on the independence of its Legislature. Venezuela’s fate stands as a warning: Populism is a path that, at its outset, can look and feel democratic. But, followed to its logical conclusion, it can lead to democratic backsliding or even outright authoritarianism.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When Mr. Chávez became president, the judiciary was dysfunctional and corrupt….Less than 1 percent of the population had confidence in the judiciary. As a result, there was broad support for Mr. Chávez’s first round of judicial reforms in 1999, which increased judicial independence and integrity…</a:t>
                      </a:r>
                      <a:r>
                        <a:rPr lang="en" sz="1200">
                          <a:solidFill>
                            <a:schemeClr val="dk1"/>
                          </a:solidFill>
                          <a:highlight>
                            <a:srgbClr val="E95C3D"/>
                          </a:highlight>
                          <a:latin typeface="Inter"/>
                          <a:ea typeface="Inter"/>
                          <a:cs typeface="Inter"/>
                          <a:sym typeface="Inter"/>
                        </a:rPr>
                        <a:t>But when the Supreme Court refused to allow the criminal prosecution of four generals who Mr. Chávez believed had participated in an attempted coup against him, he came to see the judiciary as an obstacle to popular will and an accomplice of the corrupt elites he had promised to oppose….Mr. Chávez gave himself the authority to suspend unfriendly judges and to pack the courts with new ones, destroying the judiciary’s power to act as a check on his presidency….</a:t>
                      </a:r>
                      <a:endParaRPr sz="1200">
                        <a:solidFill>
                          <a:schemeClr val="dk1"/>
                        </a:solidFill>
                        <a:highlight>
                          <a:srgbClr val="E95C3D"/>
                        </a:highlight>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Populism’s authoritarian tendencies could be seen in Mr. Chávez’s early battles with labor unions, which he had entered office promising to “democratize.” Venezuela’s union leaders were corrupt, he argued, and had failed to protect workers’ rights. </a:t>
                      </a:r>
                      <a:r>
                        <a:rPr lang="en" sz="1200">
                          <a:solidFill>
                            <a:schemeClr val="dk1"/>
                          </a:solidFill>
                          <a:highlight>
                            <a:srgbClr val="E95C3D"/>
                          </a:highlight>
                          <a:latin typeface="Inter"/>
                          <a:ea typeface="Inter"/>
                          <a:cs typeface="Inter"/>
                          <a:sym typeface="Inter"/>
                        </a:rPr>
                        <a:t>His government created a parallel system of new unions, while undermining established unions over which it had less influence.</a:t>
                      </a:r>
                      <a:r>
                        <a:rPr lang="en" sz="1200">
                          <a:solidFill>
                            <a:schemeClr val="dk1"/>
                          </a:solidFill>
                          <a:latin typeface="Inter"/>
                          <a:ea typeface="Inter"/>
                          <a:cs typeface="Inter"/>
                          <a:sym typeface="Inter"/>
                        </a:rPr>
                        <a:t> But this set up a dynamic in which pro-Chávez unions were favored and dissenting unions were punished. </a:t>
                      </a:r>
                      <a:r>
                        <a:rPr lang="en" sz="1200">
                          <a:solidFill>
                            <a:schemeClr val="dk1"/>
                          </a:solidFill>
                          <a:highlight>
                            <a:srgbClr val="E95C3D"/>
                          </a:highlight>
                          <a:latin typeface="Inter"/>
                          <a:ea typeface="Inter"/>
                          <a:cs typeface="Inter"/>
                          <a:sym typeface="Inter"/>
                        </a:rPr>
                        <a:t>Mr. Chávez also began exercising more direct control over the powerful state-run oil company, a further extension of his message that power had to be taken back for the people.</a:t>
                      </a:r>
                      <a:r>
                        <a:rPr lang="en" sz="1200">
                          <a:solidFill>
                            <a:schemeClr val="dk1"/>
                          </a:solidFill>
                          <a:latin typeface="Inter"/>
                          <a:ea typeface="Inter"/>
                          <a:cs typeface="Inter"/>
                          <a:sym typeface="Inter"/>
                        </a:rPr>
                        <a:t> But when workers from that company went on strike in protest in 2002, </a:t>
                      </a:r>
                      <a:r>
                        <a:rPr lang="en" sz="1200">
                          <a:solidFill>
                            <a:schemeClr val="dk1"/>
                          </a:solidFill>
                          <a:highlight>
                            <a:srgbClr val="E95C3D"/>
                          </a:highlight>
                          <a:latin typeface="Inter"/>
                          <a:ea typeface="Inter"/>
                          <a:cs typeface="Inter"/>
                          <a:sym typeface="Inter"/>
                        </a:rPr>
                        <a:t>he fired more than 18,000 of them and prohibited the action. By 2004, Mr. Chávez’s government had begun to blacklist workers, identifying people who had been disloyal to his government and excluding many of them from government jobs and benefits.</a:t>
                      </a:r>
                      <a:r>
                        <a:rPr lang="en" sz="1200">
                          <a:solidFill>
                            <a:schemeClr val="dk1"/>
                          </a:solidFill>
                          <a:latin typeface="Inter"/>
                          <a:ea typeface="Inter"/>
                          <a:cs typeface="Inter"/>
                          <a:sym typeface="Inter"/>
                        </a:rPr>
                        <a:t> This sent a speech-chilling message: To oppose the president was to oppose his project of “Bolívarian socialism” on behalf of the people. Dissent, by that logic, was a threat to freedom, not evidence of it….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Venezuela exhibits the worst-case outcome of populist governance, in which institutions have been so crippled that crime is rampant, corruption is nearly universal and the quality of life has collapsed. But those consequences are obvious only after they have done their damage.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sp>
        <p:nvSpPr>
          <p:cNvPr id="266" name="Google Shape;266;p4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67" name="Google Shape;267;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8" name="Google Shape;268;p4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69" name="Google Shape;269;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0" name="Google Shape;270;p4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71" name="Google Shape;271;p47"/>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72" name="Google Shape;272;p47"/>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73" name="Google Shape;273;p47"/>
          <p:cNvGraphicFramePr/>
          <p:nvPr/>
        </p:nvGraphicFramePr>
        <p:xfrm>
          <a:off x="503824" y="3910029"/>
          <a:ext cx="3000000" cy="3000000"/>
        </p:xfrm>
        <a:graphic>
          <a:graphicData uri="http://schemas.openxmlformats.org/drawingml/2006/table">
            <a:tbl>
              <a:tblPr>
                <a:noFill/>
                <a:tableStyleId>{8608A7B0-0C81-4016-B915-3B39CFF95AA7}</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All three leaders weakened or took control of key democratic institutions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2</a:t>
                      </a:r>
                      <a:endParaRPr b="1" sz="18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Each leader targeted critics by criminalizing opposition, taking over media channels, or punishing independent organizations.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All three used a populist narrative to justify anti-democratic actions.</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74" name="Google Shape;274;p47"/>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75" name="Google Shape;275;p47"/>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76" name="Google Shape;276;p47"/>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77" name="Google Shape;277;p47"/>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78" name="Google Shape;278;p47"/>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79" name="Google Shape;279;p47"/>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80" name="Google Shape;280;p47"/>
          <p:cNvGraphicFramePr/>
          <p:nvPr/>
        </p:nvGraphicFramePr>
        <p:xfrm>
          <a:off x="503850" y="6158225"/>
          <a:ext cx="3000000" cy="3000000"/>
        </p:xfrm>
        <a:graphic>
          <a:graphicData uri="http://schemas.openxmlformats.org/drawingml/2006/table">
            <a:tbl>
              <a:tblPr>
                <a:noFill/>
                <a:tableStyleId>{8608A7B0-0C81-4016-B915-3B39CFF95AA7}</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Relationships with Foreign Powers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Erdogan shifted alliances toward Russia while still navigating relationships with NATO and Europe.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Orbán stayed within the European Union but challenged its norms from inside, pushing an “illiberal democracy” model.</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Chávez openly positioned himself against the United States and built alliances with anti-U.S. regimes like Cuba and Iran.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Approaches to Opposition and Civil Society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Erdogan used state violence and large-scale purges especially after the coup attempt (e.g., mass arrests).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Orbán mainly used legal restrictions, propaganda, and funding control to squeeze out dissent while avoiding extreme violence.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Chávez directly punished and blacklisted workers and opponents, particularly those linked to strategic industries like oil.</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81" name="Google Shape;281;p47"/>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61" name="Google Shape;161;p38"/>
          <p:cNvGraphicFramePr/>
          <p:nvPr/>
        </p:nvGraphicFramePr>
        <p:xfrm>
          <a:off x="315750" y="1821825"/>
          <a:ext cx="3000000" cy="3000000"/>
        </p:xfrm>
        <a:graphic>
          <a:graphicData uri="http://schemas.openxmlformats.org/drawingml/2006/table">
            <a:tbl>
              <a:tblPr>
                <a:noFill/>
                <a:tableStyleId>{8608A7B0-0C81-4016-B915-3B39CFF95AA7}</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This is the idea that took over the world. First there was one democracy—then 10, then 20. There were some setbacks, but people really seemed to want democracy. And eventually, most of them got one. But 15 years ago, democracy stopped spreading, and it might not pick back up again. Even some places that seemed safely democratic turned out not to be. And people are even getting worried about established democracies like the U.S. So is there something wrong with democracy? I’m Max Fisher. I’m Amanda Taub. We’re journalists at The New York Times. And this is the Interpreter. We can measure democracy kind of like a health score. Over here, there are full democracies like the United States. And over there are dictatorships like North Korea. So the further left a country is, the less democratic it is and the further right a country, the more democratic it is. Now let’s see what happens when we add how rich the countries are. The higher on the graph, the richer the country and the lower on the graph, the poorer the country. Generally, countries have moved up and right. As they got richer, they became more democratic. You’ve got your Englands, your Latvias, your Indonesias. You see a pattern? Countries getting richer. Countries getting more democratic. But look at countries like China and Saudi Arabia. They got richer, but never got more democratic. Look at Russia and Venezuela. They got democratic, but then backslide, which wasn’t supposed to happen. So what’s going on? China looked exactly like places we thought would become democracies next. They built up the rule of law, civil society and some institutions. Normally, those are the building blocks that eventually add up to democracy. But they were really designed to make citizens just happy enough to protect the authoritarian system from the will of the people. And whenever the government feels like it could lose control, it uses the other side of its strategy: violent oppression and coercion. We’re seeing this in more places where dictators are learning how to stop democracy from forming. And at the same time, some elected leaders are developing their own playbook for pulling democratic systems down from within. A handful of seemingly established democracies are sliding back towards dictatorship. These countries didn’t have coups or invasions. In each case, voters elected strongman leaders who dismantled their democracies from within. Venezuela had been democratic for 40 years, then Hugo Chavez rose on a message that only he spoke for the people. People cheered as he accrued power for himself, jailed his opponents and tore down the democratic institutions that constrained him. And when the dust settled, Chavez was unchecked. Society descended into chaos that is getting worse every day. Other elected leaders are using similar tactics, but always bit by bit—in ways that aren’t obvious and might even be popular at the time. One of the most powerful forces that can turn people against democracy is polarization. When people feel scared enough of their political opponents, it feels more important to protect their side than it does to protect democracy. Leaders can exploit that fear. So if you’re Russian and you support Putin, you might blame society’s problems on gay people or nefarious Western plots. If you’re Turkish and support Erdogan, you fear the secular elites will impose military rule. And we’re seeing that kind of polarization and fear start to take hold in established democracies. "You are a racist, no good American." "I was just called a racist." Could it happen in the United States? It still feels impossible. And it might be. So far, the system is resilient. But the warning signs are here. Polarization. Populism. Distrust of institutions. A desire for strongman leaders to smash the system. These things don’t necessarily mean that democracy is doomed. But they show that in times of social stress, even a free people can dismantle their own democracy without realizing they’re doing it. Democracy is still a pretty new system of government. That century-long trend might not have been a trend at all. Just a few one-time moments that we mistook for inevitability. We want to believe it will last forever, but we can’t be sure.</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1700625" y="9656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63" name="Google Shape;163;p38" title="Context@2x transparent.png"/>
          <p:cNvPicPr preferRelativeResize="0"/>
          <p:nvPr/>
        </p:nvPicPr>
        <p:blipFill rotWithShape="1">
          <a:blip r:embed="rId6">
            <a:alphaModFix/>
          </a:blip>
          <a:srcRect b="0" l="0" r="0" t="0"/>
          <a:stretch/>
        </p:blipFill>
        <p:spPr>
          <a:xfrm>
            <a:off x="670051" y="1000489"/>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a:t>
            </a:r>
            <a:endParaRPr sz="1800">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2" name="Google Shape;172;p39"/>
          <p:cNvGraphicFramePr/>
          <p:nvPr/>
        </p:nvGraphicFramePr>
        <p:xfrm>
          <a:off x="359791" y="1442266"/>
          <a:ext cx="3000000" cy="3000000"/>
        </p:xfrm>
        <a:graphic>
          <a:graphicData uri="http://schemas.openxmlformats.org/drawingml/2006/table">
            <a:tbl>
              <a:tblPr>
                <a:noFill/>
                <a:tableStyleId>{2A753BB9-D57A-42FD-A2F3-4C4F9933A831}</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73" name="Google Shape;173;p39"/>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74" name="Google Shape;174;p39"/>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0" name="Google Shape;180;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81" name="Google Shape;181;p40"/>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82" name="Google Shape;182;p40"/>
          <p:cNvSpPr/>
          <p:nvPr/>
        </p:nvSpPr>
        <p:spPr>
          <a:xfrm>
            <a:off x="561175" y="15633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40"/>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184" name="Google Shape;184;p40"/>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185" name="Google Shape;185;p40"/>
          <p:cNvGraphicFramePr/>
          <p:nvPr/>
        </p:nvGraphicFramePr>
        <p:xfrm>
          <a:off x="564550" y="2477500"/>
          <a:ext cx="3000000" cy="3000000"/>
        </p:xfrm>
        <a:graphic>
          <a:graphicData uri="http://schemas.openxmlformats.org/drawingml/2006/table">
            <a:tbl>
              <a:tblPr>
                <a:noFill/>
                <a:tableStyleId>{8608A7B0-0C81-4016-B915-3B39CFF95AA7}</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a:t>
                      </a:r>
                      <a:endParaRPr b="1">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bl>
          </a:graphicData>
        </a:graphic>
      </p:graphicFrame>
      <p:pic>
        <p:nvPicPr>
          <p:cNvPr id="186" name="Google Shape;186;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7" name="Google Shape;18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94" name="Google Shape;194;p41"/>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Venezuela</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5" name="Google Shape;195;p4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6" name="Google Shape;196;p41"/>
          <p:cNvGraphicFramePr/>
          <p:nvPr/>
        </p:nvGraphicFramePr>
        <p:xfrm>
          <a:off x="469041" y="1171435"/>
          <a:ext cx="3000000" cy="3000000"/>
        </p:xfrm>
        <a:graphic>
          <a:graphicData uri="http://schemas.openxmlformats.org/drawingml/2006/table">
            <a:tbl>
              <a:tblPr>
                <a:noFill/>
                <a:tableStyleId>{2A753BB9-D57A-42FD-A2F3-4C4F9933A831}</a:tableStyleId>
              </a:tblPr>
              <a:tblGrid>
                <a:gridCol w="2266425"/>
                <a:gridCol w="1662050"/>
                <a:gridCol w="2905850"/>
              </a:tblGrid>
              <a:tr h="299750">
                <a:tc gridSpan="3">
                  <a:txBody>
                    <a:bodyPr/>
                    <a:lstStyle/>
                    <a:p>
                      <a:pPr indent="0" lvl="0" marL="0" rtl="0" algn="l">
                        <a:spcBef>
                          <a:spcPts val="0"/>
                        </a:spcBef>
                        <a:spcAft>
                          <a:spcPts val="0"/>
                        </a:spcAft>
                        <a:buNone/>
                      </a:pPr>
                      <a:r>
                        <a:rPr lang="en" sz="1200">
                          <a:latin typeface="Halant"/>
                          <a:ea typeface="Halant"/>
                          <a:cs typeface="Halant"/>
                          <a:sym typeface="Halant"/>
                        </a:rPr>
                        <a:t>Source: Nicholas Casey, "Venezuela’s Descent into Dictatorship," </a:t>
                      </a:r>
                      <a:r>
                        <a:rPr i="1" lang="en" sz="1200">
                          <a:latin typeface="Halant"/>
                          <a:ea typeface="Halant"/>
                          <a:cs typeface="Halant"/>
                          <a:sym typeface="Halant"/>
                        </a:rPr>
                        <a:t>The New York Times</a:t>
                      </a:r>
                      <a:r>
                        <a:rPr lang="en" sz="1200">
                          <a:latin typeface="Halant"/>
                          <a:ea typeface="Halant"/>
                          <a:cs typeface="Halant"/>
                          <a:sym typeface="Halant"/>
                        </a:rPr>
                        <a:t>, April 1, 2017.</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Nicholas Casey is an International Correspondent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When Hugo Chávez took power in Venezuela nearly 20 years ago, the leftist populism he championed was supposed to save democracy. Instead, it has led to democracy’s implosion in the country, marked this past week by an attack on the independence of its Legislature. Venezuela’s fate stands as a warning: Populism is a path that, at its outset, can look and feel democratic. But, followed to its logical conclusion, it can lead to democratic backsliding or even outright authoritarianism.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When Mr. Chávez became president, the judiciary was dysfunctional and corrupt….Less than 1 percent of the population had confidence in the judiciary. As a result, there was broad support for Mr. Chávez’s first round of judicial reforms in 1999, which increased judicial independence and integrity…But when the Supreme Court refused to allow the criminal prosecution of four generals who Mr. Chávez believed had participated in an attempted coup against him, he came to see the judiciary as an obstacle to popular will and an accomplice of the corrupt elites he had promised to oppose….Mr. Chávez gave himself the authority to suspend unfriendly judges and to pack the courts with new ones, destroying the judiciary’s power to act as a check on his presidency….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Populism’s authoritarian tendencies could be seen in Mr. Chávez’s early battles with labor unions, which he had entered office promising to “democratize.” Venezuela’s union leaders were corrupt, he argued, and had failed to protect workers’ rights. His government created a parallel system of new unions, while undermining established unions over which it had less influence. But this set up a dynamic in which pro-Chávez unions were favored and dissenting unions were punished. Mr. Chávez also began exercising more direct control over the powerful state-run oil company, a further extension of his message that power had to be taken back for the people. But when workers from that company went on strike in protest in 2002, he fired more than 18,000 of them and prohibited the action. By 2004, Mr. Chávez’s government had begun to blacklist workers, identifying people who had been disloyal to his government and excluding many of them from government jobs and benefits. This sent a speech-chilling message: To oppose the president was to oppose his project of “Bolívarian socialism” on behalf of the people. Dissent, by that logic, was a threat to freedom, not evidence of it….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Venezuela exhibits the worst-case outcome of populist governance, in which institutions have been so crippled that crime is rampant, corruption is nearly universal and the quality of life has collapsed. But those consequences are obvious only after they have done their damage.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02" name="Google Shape;202;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6" name="Google Shape;206;p42"/>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07" name="Google Shape;207;p42"/>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08" name="Google Shape;208;p42"/>
          <p:cNvGraphicFramePr/>
          <p:nvPr/>
        </p:nvGraphicFramePr>
        <p:xfrm>
          <a:off x="503824" y="3910029"/>
          <a:ext cx="3000000" cy="3000000"/>
        </p:xfrm>
        <a:graphic>
          <a:graphicData uri="http://schemas.openxmlformats.org/drawingml/2006/table">
            <a:tbl>
              <a:tblPr>
                <a:noFill/>
                <a:tableStyleId>{8608A7B0-0C81-4016-B915-3B39CFF95AA7}</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9" name="Google Shape;209;p42"/>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0" name="Google Shape;210;p42"/>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11" name="Google Shape;211;p42"/>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12" name="Google Shape;212;p42"/>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13" name="Google Shape;213;p42"/>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14" name="Google Shape;214;p42"/>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15" name="Google Shape;215;p42"/>
          <p:cNvGraphicFramePr/>
          <p:nvPr/>
        </p:nvGraphicFramePr>
        <p:xfrm>
          <a:off x="503850" y="6158225"/>
          <a:ext cx="3000000" cy="3000000"/>
        </p:xfrm>
        <a:graphic>
          <a:graphicData uri="http://schemas.openxmlformats.org/drawingml/2006/table">
            <a:tbl>
              <a:tblPr>
                <a:noFill/>
                <a:tableStyleId>{8608A7B0-0C81-4016-B915-3B39CFF95AA7}</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16" name="Google Shape;216;p42"/>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0" name="Shape 220"/>
        <p:cNvGrpSpPr/>
        <p:nvPr/>
      </p:nvGrpSpPr>
      <p:grpSpPr>
        <a:xfrm>
          <a:off x="0" y="0"/>
          <a:ext cx="0" cy="0"/>
          <a:chOff x="0" y="0"/>
          <a:chExt cx="0" cy="0"/>
        </a:xfrm>
      </p:grpSpPr>
      <p:sp>
        <p:nvSpPr>
          <p:cNvPr id="221" name="Google Shape;221;p43"/>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22" name="Google Shape;222;p43"/>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223" name="Google Shape;223;p43"/>
          <p:cNvGraphicFramePr/>
          <p:nvPr/>
        </p:nvGraphicFramePr>
        <p:xfrm>
          <a:off x="728250" y="1998725"/>
          <a:ext cx="3000000" cy="3000000"/>
        </p:xfrm>
        <a:graphic>
          <a:graphicData uri="http://schemas.openxmlformats.org/drawingml/2006/table">
            <a:tbl>
              <a:tblPr>
                <a:noFill/>
                <a:tableStyleId>{8608A7B0-0C81-4016-B915-3B39CFF95AA7}</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When political divisions become extreme, people prioritize loyalty to their side over defending democratic principles. This makes them more susceptible to leaders who exploit fear and division, such as Putin in Russia or Erdogan in Turkey.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Growing distrust in institutions and desire for strongman leaders to “smash the system” also weaken democracy. Even established democracies like the U.S. show warning signs, such as extreme polarization, populism, and institutional distrust.</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Democracies like Venezuela and Russia didn't collapse due to coups; instead, elected strongmen dismantled democratic systems legally and gradually. For example, Hugo Chávez rose to power with popular support, then centralized authority, jailed opponents, and destroyed democratic institutions.</a:t>
                      </a:r>
                      <a:endParaRPr>
                        <a:solidFill>
                          <a:srgbClr val="E95C3D"/>
                        </a:solidFill>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don’t think democracy is guaranteed to survive. The video showed that even countries that were democratic for a long time can slowly lose their freedoms. Sometimes people support leaders who seem strong, even if they start to take away rights. If people don’t pay attention or get too divided, they might not realize democracy is slipping away until it’s too late.</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24" name="Google Shape;224;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“Is There Something Wrong With Democracy?”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25" name="Google Shape;225;p43"/>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226" name="Google Shape;226;p43"/>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227" name="Google Shape;227;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8" name="Google Shape;228;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 (Exemplar)</a:t>
            </a:r>
            <a:endParaRPr sz="1800">
              <a:latin typeface="Halant"/>
              <a:ea typeface="Halant"/>
              <a:cs typeface="Halant"/>
              <a:sym typeface="Halant"/>
            </a:endParaRPr>
          </a:p>
        </p:txBody>
      </p:sp>
      <p:pic>
        <p:nvPicPr>
          <p:cNvPr id="234" name="Google Shape;234;p4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5" name="Google Shape;235;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6" name="Google Shape;236;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37" name="Google Shape;237;p44"/>
          <p:cNvGraphicFramePr/>
          <p:nvPr/>
        </p:nvGraphicFramePr>
        <p:xfrm>
          <a:off x="359791" y="1442266"/>
          <a:ext cx="3000000" cy="3000000"/>
        </p:xfrm>
        <a:graphic>
          <a:graphicData uri="http://schemas.openxmlformats.org/drawingml/2006/table">
            <a:tbl>
              <a:tblPr>
                <a:noFill/>
                <a:tableStyleId>{2A753BB9-D57A-42FD-A2F3-4C4F9933A831}</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Political unrest, economic stagnation, and growing independence movements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They held elections, started to become democracies, and joined alliances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Some started democratic backsliding and authoritarian consolidation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Because of fear after terrorist attacks and economic problems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People were less hopeful because some countries were losing their freedoms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38" name="Google Shape;238;p44"/>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239" name="Google Shape;239;p44"/>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3" name="Shape 243"/>
        <p:cNvGrpSpPr/>
        <p:nvPr/>
      </p:nvGrpSpPr>
      <p:grpSpPr>
        <a:xfrm>
          <a:off x="0" y="0"/>
          <a:ext cx="0" cy="0"/>
          <a:chOff x="0" y="0"/>
          <a:chExt cx="0" cy="0"/>
        </a:xfrm>
      </p:grpSpPr>
      <p:sp>
        <p:nvSpPr>
          <p:cNvPr id="244" name="Google Shape;244;p45"/>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45" name="Google Shape;245;p4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46" name="Google Shape;246;p45"/>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247" name="Google Shape;247;p45"/>
          <p:cNvSpPr/>
          <p:nvPr/>
        </p:nvSpPr>
        <p:spPr>
          <a:xfrm>
            <a:off x="561175" y="1563350"/>
            <a:ext cx="431100" cy="177900"/>
          </a:xfrm>
          <a:prstGeom prst="rect">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8" name="Google Shape;248;p45"/>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249" name="Google Shape;249;p45"/>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250" name="Google Shape;250;p45"/>
          <p:cNvGraphicFramePr/>
          <p:nvPr/>
        </p:nvGraphicFramePr>
        <p:xfrm>
          <a:off x="564550" y="2477500"/>
          <a:ext cx="3000000" cy="3000000"/>
        </p:xfrm>
        <a:graphic>
          <a:graphicData uri="http://schemas.openxmlformats.org/drawingml/2006/table">
            <a:tbl>
              <a:tblPr>
                <a:noFill/>
                <a:tableStyleId>{8608A7B0-0C81-4016-B915-3B39CFF95AA7}</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 </a:t>
                      </a:r>
                      <a:r>
                        <a:rPr b="1" lang="en">
                          <a:solidFill>
                            <a:srgbClr val="E95C3D"/>
                          </a:solidFill>
                          <a:latin typeface="Inter"/>
                          <a:ea typeface="Inter"/>
                          <a:cs typeface="Inter"/>
                          <a:sym typeface="Inter"/>
                        </a:rPr>
                        <a:t>Venezuela</a:t>
                      </a:r>
                      <a:endParaRPr b="1">
                        <a:solidFill>
                          <a:srgbClr val="E95C3D"/>
                        </a:solidFill>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marR="0" rtl="0" algn="l">
                        <a:lnSpc>
                          <a:spcPct val="100000"/>
                        </a:lnSpc>
                        <a:spcBef>
                          <a:spcPts val="0"/>
                        </a:spcBef>
                        <a:spcAft>
                          <a:spcPts val="0"/>
                        </a:spcAft>
                        <a:buNone/>
                      </a:pPr>
                      <a:r>
                        <a:rPr b="1" lang="en" sz="1200">
                          <a:solidFill>
                            <a:srgbClr val="E95C3D"/>
                          </a:solidFill>
                          <a:latin typeface="Inter"/>
                          <a:ea typeface="Inter"/>
                          <a:cs typeface="Inter"/>
                          <a:sym typeface="Inter"/>
                        </a:rPr>
                        <a:t>Hugo Chávez initially rose to power promising to reform Venezuela’s corrupt judiciary and labor unions, but he quickly undermined these institutions by packing the courts with loyalists, suspending unfriendly judges, and favoring pro-government unions while punishing dissenters. He extended state control over the oil industry, fired thousands of striking workers, and blacklisted opponents, sending a chilling message that dissent equaled disloyalty. Over time, these authoritarian measures hollowed out Venezuela’s democratic institutions, leading to widespread corruption, rampant crime, and economic collapse.</a:t>
                      </a:r>
                      <a:endParaRPr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 </a:t>
                      </a:r>
                      <a:r>
                        <a:rPr b="1" lang="en" sz="1200">
                          <a:solidFill>
                            <a:srgbClr val="E95C3D"/>
                          </a:solidFill>
                          <a:latin typeface="Inter"/>
                          <a:ea typeface="Inter"/>
                          <a:cs typeface="Inter"/>
                          <a:sym typeface="Inter"/>
                        </a:rPr>
                        <a:t>Turkey</a:t>
                      </a:r>
                      <a:endParaRPr b="1"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Recep Tayyip Erdogan, once seen as a democratic reformer, consolidated supreme power, cracked down brutally on dissent, jailed journalists, and seized the assets of political opponents. He fueled a construction-driven economic boom by lavishing credit on cronies, leading to massive debt and a collapse in confidence in Turkish institutions like the central bank. His authoritarian rule and economic mismanagement have pushed Turkey toward political repression and financial crisis.</a:t>
                      </a:r>
                      <a:endParaRPr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 </a:t>
                      </a:r>
                      <a:r>
                        <a:rPr b="1" lang="en" sz="1200">
                          <a:solidFill>
                            <a:srgbClr val="E95C3D"/>
                          </a:solidFill>
                          <a:latin typeface="Inter"/>
                          <a:ea typeface="Inter"/>
                          <a:cs typeface="Inter"/>
                          <a:sym typeface="Inter"/>
                        </a:rPr>
                        <a:t>Hungary</a:t>
                      </a:r>
                      <a:endParaRPr b="1"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Viktor Orbán has systematically weakened Hungarian democracy by rewriting the constitution, reshaping the judiciary, controlling the media, and influencing the education system to promote nationalist and anti-immigrant narratives. His government has squeezed funding for independent NGOs, forced rights groups receiving foreign funds to register with authorities, and vilified critics, especially those linked to George Soros. Through these actions, Orbán has built an "illiberal democracy" that limits dissent and concentrates power around his ruling party.</a:t>
                      </a:r>
                      <a:endParaRPr sz="1200">
                        <a:solidFill>
                          <a:srgbClr val="E95C3D"/>
                        </a:solidFill>
                        <a:latin typeface="Inter"/>
                        <a:ea typeface="Inter"/>
                        <a:cs typeface="Inter"/>
                        <a:sym typeface="Inter"/>
                      </a:endParaRPr>
                    </a:p>
                  </a:txBody>
                  <a:tcPr marT="91425" marB="91425" marR="91425" marL="91425" anchor="ctr"/>
                </a:tc>
                <a:tc hMerge="1"/>
              </a:tr>
            </a:tbl>
          </a:graphicData>
        </a:graphic>
      </p:graphicFrame>
      <p:pic>
        <p:nvPicPr>
          <p:cNvPr id="251" name="Google Shape;251;p4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52" name="Google Shape;252;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